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57" r:id="rId4"/>
    <p:sldId id="266" r:id="rId5"/>
    <p:sldId id="258" r:id="rId6"/>
    <p:sldId id="269" r:id="rId7"/>
    <p:sldId id="264" r:id="rId8"/>
    <p:sldId id="259" r:id="rId9"/>
    <p:sldId id="262" r:id="rId10"/>
    <p:sldId id="270" r:id="rId11"/>
    <p:sldId id="267"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0" d="100"/>
          <a:sy n="70" d="100"/>
        </p:scale>
        <p:origin x="5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4CFD564-42F7-42E9-B864-902A4AE842CA}" type="datetimeFigureOut">
              <a:rPr lang="ru-RU" smtClean="0"/>
              <a:t>21.10.2019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9DD5B21-683B-42EB-8481-7975B9514F85}" type="slidenum">
              <a:rPr lang="ru-RU" smtClean="0"/>
              <a:t>‹#›</a:t>
            </a:fld>
            <a:endParaRPr lang="ru-RU"/>
          </a:p>
        </p:txBody>
      </p:sp>
    </p:spTree>
    <p:extLst>
      <p:ext uri="{BB962C8B-B14F-4D97-AF65-F5344CB8AC3E}">
        <p14:creationId xmlns:p14="http://schemas.microsoft.com/office/powerpoint/2010/main" val="300983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4CFD564-42F7-42E9-B864-902A4AE842CA}" type="datetimeFigureOut">
              <a:rPr lang="ru-RU" smtClean="0"/>
              <a:t>21.10.2019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9DD5B21-683B-42EB-8481-7975B9514F85}" type="slidenum">
              <a:rPr lang="ru-RU" smtClean="0"/>
              <a:t>‹#›</a:t>
            </a:fld>
            <a:endParaRPr lang="ru-RU"/>
          </a:p>
        </p:txBody>
      </p:sp>
    </p:spTree>
    <p:extLst>
      <p:ext uri="{BB962C8B-B14F-4D97-AF65-F5344CB8AC3E}">
        <p14:creationId xmlns:p14="http://schemas.microsoft.com/office/powerpoint/2010/main" val="2736731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4CFD564-42F7-42E9-B864-902A4AE842CA}" type="datetimeFigureOut">
              <a:rPr lang="ru-RU" smtClean="0"/>
              <a:t>21.10.2019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9DD5B21-683B-42EB-8481-7975B9514F85}" type="slidenum">
              <a:rPr lang="ru-RU" smtClean="0"/>
              <a:t>‹#›</a:t>
            </a:fld>
            <a:endParaRPr lang="ru-RU"/>
          </a:p>
        </p:txBody>
      </p:sp>
    </p:spTree>
    <p:extLst>
      <p:ext uri="{BB962C8B-B14F-4D97-AF65-F5344CB8AC3E}">
        <p14:creationId xmlns:p14="http://schemas.microsoft.com/office/powerpoint/2010/main" val="2048877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4CFD564-42F7-42E9-B864-902A4AE842CA}" type="datetimeFigureOut">
              <a:rPr lang="ru-RU" smtClean="0"/>
              <a:t>21.10.2019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9DD5B21-683B-42EB-8481-7975B9514F85}" type="slidenum">
              <a:rPr lang="ru-RU" smtClean="0"/>
              <a:t>‹#›</a:t>
            </a:fld>
            <a:endParaRPr lang="ru-RU"/>
          </a:p>
        </p:txBody>
      </p:sp>
    </p:spTree>
    <p:extLst>
      <p:ext uri="{BB962C8B-B14F-4D97-AF65-F5344CB8AC3E}">
        <p14:creationId xmlns:p14="http://schemas.microsoft.com/office/powerpoint/2010/main" val="1309964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4CFD564-42F7-42E9-B864-902A4AE842CA}" type="datetimeFigureOut">
              <a:rPr lang="ru-RU" smtClean="0"/>
              <a:t>21.10.2019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9DD5B21-683B-42EB-8481-7975B9514F85}" type="slidenum">
              <a:rPr lang="ru-RU" smtClean="0"/>
              <a:t>‹#›</a:t>
            </a:fld>
            <a:endParaRPr lang="ru-RU"/>
          </a:p>
        </p:txBody>
      </p:sp>
    </p:spTree>
    <p:extLst>
      <p:ext uri="{BB962C8B-B14F-4D97-AF65-F5344CB8AC3E}">
        <p14:creationId xmlns:p14="http://schemas.microsoft.com/office/powerpoint/2010/main" val="2205552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4CFD564-42F7-42E9-B864-902A4AE842CA}" type="datetimeFigureOut">
              <a:rPr lang="ru-RU" smtClean="0"/>
              <a:t>21.10.2019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9DD5B21-683B-42EB-8481-7975B9514F85}" type="slidenum">
              <a:rPr lang="ru-RU" smtClean="0"/>
              <a:t>‹#›</a:t>
            </a:fld>
            <a:endParaRPr lang="ru-RU"/>
          </a:p>
        </p:txBody>
      </p:sp>
    </p:spTree>
    <p:extLst>
      <p:ext uri="{BB962C8B-B14F-4D97-AF65-F5344CB8AC3E}">
        <p14:creationId xmlns:p14="http://schemas.microsoft.com/office/powerpoint/2010/main" val="3895701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4CFD564-42F7-42E9-B864-902A4AE842CA}" type="datetimeFigureOut">
              <a:rPr lang="ru-RU" smtClean="0"/>
              <a:t>21.10.2019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9DD5B21-683B-42EB-8481-7975B9514F85}" type="slidenum">
              <a:rPr lang="ru-RU" smtClean="0"/>
              <a:t>‹#›</a:t>
            </a:fld>
            <a:endParaRPr lang="ru-RU"/>
          </a:p>
        </p:txBody>
      </p:sp>
    </p:spTree>
    <p:extLst>
      <p:ext uri="{BB962C8B-B14F-4D97-AF65-F5344CB8AC3E}">
        <p14:creationId xmlns:p14="http://schemas.microsoft.com/office/powerpoint/2010/main" val="1490810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4CFD564-42F7-42E9-B864-902A4AE842CA}" type="datetimeFigureOut">
              <a:rPr lang="ru-RU" smtClean="0"/>
              <a:t>21.10.2019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9DD5B21-683B-42EB-8481-7975B9514F85}" type="slidenum">
              <a:rPr lang="ru-RU" smtClean="0"/>
              <a:t>‹#›</a:t>
            </a:fld>
            <a:endParaRPr lang="ru-RU"/>
          </a:p>
        </p:txBody>
      </p:sp>
    </p:spTree>
    <p:extLst>
      <p:ext uri="{BB962C8B-B14F-4D97-AF65-F5344CB8AC3E}">
        <p14:creationId xmlns:p14="http://schemas.microsoft.com/office/powerpoint/2010/main" val="2514146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4CFD564-42F7-42E9-B864-902A4AE842CA}" type="datetimeFigureOut">
              <a:rPr lang="ru-RU" smtClean="0"/>
              <a:t>21.10.2019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9DD5B21-683B-42EB-8481-7975B9514F85}" type="slidenum">
              <a:rPr lang="ru-RU" smtClean="0"/>
              <a:t>‹#›</a:t>
            </a:fld>
            <a:endParaRPr lang="ru-RU"/>
          </a:p>
        </p:txBody>
      </p:sp>
    </p:spTree>
    <p:extLst>
      <p:ext uri="{BB962C8B-B14F-4D97-AF65-F5344CB8AC3E}">
        <p14:creationId xmlns:p14="http://schemas.microsoft.com/office/powerpoint/2010/main" val="3086994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A4CFD564-42F7-42E9-B864-902A4AE842CA}" type="datetimeFigureOut">
              <a:rPr lang="ru-RU" smtClean="0"/>
              <a:t>21.10.2019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9DD5B21-683B-42EB-8481-7975B9514F85}" type="slidenum">
              <a:rPr lang="ru-RU" smtClean="0"/>
              <a:t>‹#›</a:t>
            </a:fld>
            <a:endParaRPr lang="ru-RU"/>
          </a:p>
        </p:txBody>
      </p:sp>
    </p:spTree>
    <p:extLst>
      <p:ext uri="{BB962C8B-B14F-4D97-AF65-F5344CB8AC3E}">
        <p14:creationId xmlns:p14="http://schemas.microsoft.com/office/powerpoint/2010/main" val="3828102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A4CFD564-42F7-42E9-B864-902A4AE842CA}" type="datetimeFigureOut">
              <a:rPr lang="ru-RU" smtClean="0"/>
              <a:t>21.10.2019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9DD5B21-683B-42EB-8481-7975B9514F85}" type="slidenum">
              <a:rPr lang="ru-RU" smtClean="0"/>
              <a:t>‹#›</a:t>
            </a:fld>
            <a:endParaRPr lang="ru-RU"/>
          </a:p>
        </p:txBody>
      </p:sp>
    </p:spTree>
    <p:extLst>
      <p:ext uri="{BB962C8B-B14F-4D97-AF65-F5344CB8AC3E}">
        <p14:creationId xmlns:p14="http://schemas.microsoft.com/office/powerpoint/2010/main" val="1817088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CFD564-42F7-42E9-B864-902A4AE842CA}" type="datetimeFigureOut">
              <a:rPr lang="ru-RU" smtClean="0"/>
              <a:t>21.10.2019</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DD5B21-683B-42EB-8481-7975B9514F85}" type="slidenum">
              <a:rPr lang="ru-RU" smtClean="0"/>
              <a:t>‹#›</a:t>
            </a:fld>
            <a:endParaRPr lang="ru-RU"/>
          </a:p>
        </p:txBody>
      </p:sp>
    </p:spTree>
    <p:extLst>
      <p:ext uri="{BB962C8B-B14F-4D97-AF65-F5344CB8AC3E}">
        <p14:creationId xmlns:p14="http://schemas.microsoft.com/office/powerpoint/2010/main" val="1812456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23949"/>
            <a:ext cx="10515600" cy="5753014"/>
          </a:xfrm>
        </p:spPr>
        <p:txBody>
          <a:bodyPr/>
          <a:lstStyle/>
          <a:p>
            <a:pPr marL="0" indent="0" algn="ctr">
              <a:buNone/>
            </a:pPr>
            <a:endParaRPr lang="ru-RU" b="1" dirty="0" smtClean="0"/>
          </a:p>
          <a:p>
            <a:pPr marL="0" indent="0" algn="ctr">
              <a:buNone/>
            </a:pPr>
            <a:endParaRPr lang="ru-RU" b="1" dirty="0"/>
          </a:p>
          <a:p>
            <a:pPr marL="0" indent="0" algn="ctr">
              <a:buNone/>
            </a:pPr>
            <a:endParaRPr lang="ru-RU" b="1" dirty="0" smtClean="0"/>
          </a:p>
          <a:p>
            <a:pPr marL="0" indent="0" algn="ctr">
              <a:buNone/>
            </a:pPr>
            <a:r>
              <a:rPr lang="ru-RU" dirty="0" smtClean="0"/>
              <a:t>Типовые </a:t>
            </a:r>
            <a:r>
              <a:rPr lang="ru-RU" dirty="0"/>
              <a:t>ошибки, выявляемые при рассмотрении материалов испытаний в целях утверждения типа средств измерений</a:t>
            </a:r>
          </a:p>
          <a:p>
            <a:pPr marL="0" indent="0" algn="ctr">
              <a:buNone/>
            </a:pPr>
            <a:r>
              <a:rPr lang="ru-RU" dirty="0"/>
              <a:t> </a:t>
            </a:r>
          </a:p>
          <a:p>
            <a:pPr marL="0" indent="0" algn="ctr">
              <a:buNone/>
            </a:pPr>
            <a:r>
              <a:rPr lang="ru-RU" dirty="0" smtClean="0"/>
              <a:t>Гринько </a:t>
            </a:r>
            <a:r>
              <a:rPr lang="ru-RU" dirty="0"/>
              <a:t>В.В. Частное учреждение «Атомстандарт»</a:t>
            </a:r>
          </a:p>
          <a:p>
            <a:pPr marL="0" indent="0">
              <a:buNone/>
            </a:pPr>
            <a:endParaRPr lang="ru-RU" dirty="0"/>
          </a:p>
        </p:txBody>
      </p:sp>
    </p:spTree>
    <p:extLst>
      <p:ext uri="{BB962C8B-B14F-4D97-AF65-F5344CB8AC3E}">
        <p14:creationId xmlns:p14="http://schemas.microsoft.com/office/powerpoint/2010/main" val="4085397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40327"/>
            <a:ext cx="10515600" cy="5636636"/>
          </a:xfrm>
        </p:spPr>
        <p:txBody>
          <a:bodyPr>
            <a:normAutofit/>
          </a:bodyPr>
          <a:lstStyle/>
          <a:p>
            <a:pPr marL="0" indent="0" algn="just">
              <a:lnSpc>
                <a:spcPct val="100000"/>
              </a:lnSpc>
              <a:spcBef>
                <a:spcPts val="0"/>
              </a:spcBef>
              <a:buNone/>
            </a:pPr>
            <a:r>
              <a:rPr lang="ru-RU" sz="1800" b="1" dirty="0" smtClean="0"/>
              <a:t>Проблема </a:t>
            </a:r>
            <a:r>
              <a:rPr lang="ru-RU" sz="1800" b="1" dirty="0"/>
              <a:t>нижней и верхней границы</a:t>
            </a:r>
          </a:p>
          <a:p>
            <a:pPr marL="0" indent="0" algn="just">
              <a:lnSpc>
                <a:spcPct val="100000"/>
              </a:lnSpc>
              <a:spcBef>
                <a:spcPts val="0"/>
              </a:spcBef>
              <a:buNone/>
            </a:pPr>
            <a:r>
              <a:rPr lang="ru-RU" sz="1800" dirty="0"/>
              <a:t>Исходя из требований заказчика (не всегда оправданных) или для получения так называемых «конкурентных преимуществ» производители СИ заявляют нижние и верхние границы диапазонов измерений, проверку которых трудно или невозможно обеспечить при испытаниях и тем более при дальнейшей поверке. </a:t>
            </a:r>
          </a:p>
          <a:p>
            <a:pPr marL="0" indent="0" algn="just">
              <a:lnSpc>
                <a:spcPct val="100000"/>
              </a:lnSpc>
              <a:spcBef>
                <a:spcPts val="0"/>
              </a:spcBef>
              <a:buNone/>
            </a:pPr>
            <a:r>
              <a:rPr lang="ru-RU" sz="1800" dirty="0"/>
              <a:t>В качестве средств поверки назначаются уникальные установки, источники, что делает крайне проблемной эксплуатацию таких СИ для покупателя. Выходом иногда является частичная поверка, но тогда не совсем понятно, для чего такие СИ приобретаются.</a:t>
            </a:r>
          </a:p>
          <a:p>
            <a:pPr marL="0" indent="0" algn="just">
              <a:lnSpc>
                <a:spcPct val="100000"/>
              </a:lnSpc>
              <a:spcBef>
                <a:spcPts val="0"/>
              </a:spcBef>
              <a:buNone/>
            </a:pPr>
            <a:endParaRPr lang="ru-RU" sz="1800" dirty="0"/>
          </a:p>
          <a:p>
            <a:pPr marL="0" indent="0" algn="just">
              <a:lnSpc>
                <a:spcPct val="100000"/>
              </a:lnSpc>
              <a:spcBef>
                <a:spcPts val="0"/>
              </a:spcBef>
              <a:buNone/>
            </a:pPr>
            <a:r>
              <a:rPr lang="ru-RU" sz="1800" dirty="0"/>
              <a:t>Разумным для таких СИ является разработка методик поверки, где обоснованно допускается проводить проверку МХ в ограниченной части диапазона, подтверждая при этом пригодность СИ во всем ДИ (таким образом, речь не идет о частичной поверке, потребитель получает полноценное СИ). Имеются положительные примеры такого подхода.</a:t>
            </a:r>
          </a:p>
          <a:p>
            <a:pPr marL="0" indent="0" algn="just">
              <a:lnSpc>
                <a:spcPct val="100000"/>
              </a:lnSpc>
              <a:spcBef>
                <a:spcPts val="0"/>
              </a:spcBef>
              <a:buNone/>
            </a:pPr>
            <a:endParaRPr lang="ru-RU" sz="1800" dirty="0"/>
          </a:p>
          <a:p>
            <a:pPr marL="0" indent="0" algn="just">
              <a:lnSpc>
                <a:spcPct val="100000"/>
              </a:lnSpc>
              <a:spcBef>
                <a:spcPts val="0"/>
              </a:spcBef>
              <a:buNone/>
            </a:pPr>
            <a:r>
              <a:rPr lang="ru-RU" sz="1800" dirty="0"/>
              <a:t>Еще одним типичным недостатком методик поверки является указание в качестве средств поверки источников с конкретной активностью без какого-либо допуска, что невыполнимо физически из-за технологии изготовления источников и явления радиоактивного распада.</a:t>
            </a:r>
          </a:p>
          <a:p>
            <a:pPr marL="0" indent="0" algn="just">
              <a:lnSpc>
                <a:spcPct val="100000"/>
              </a:lnSpc>
              <a:spcBef>
                <a:spcPts val="0"/>
              </a:spcBef>
              <a:buNone/>
            </a:pPr>
            <a:endParaRPr lang="ru-RU" sz="1800" dirty="0"/>
          </a:p>
          <a:p>
            <a:pPr marL="0" indent="0" algn="just">
              <a:lnSpc>
                <a:spcPct val="100000"/>
              </a:lnSpc>
              <a:spcBef>
                <a:spcPts val="0"/>
              </a:spcBef>
              <a:buNone/>
            </a:pPr>
            <a:r>
              <a:rPr lang="ru-RU" sz="1800" dirty="0"/>
              <a:t>Также некорректно использовать в качестве методик поверки МИ 1916-88, МИ 1788-87, которые явно нуждаются в актуализации </a:t>
            </a:r>
          </a:p>
          <a:p>
            <a:pPr marL="0" indent="0">
              <a:buNone/>
            </a:pPr>
            <a:endParaRPr lang="ru-RU" dirty="0"/>
          </a:p>
        </p:txBody>
      </p:sp>
    </p:spTree>
    <p:extLst>
      <p:ext uri="{BB962C8B-B14F-4D97-AF65-F5344CB8AC3E}">
        <p14:creationId xmlns:p14="http://schemas.microsoft.com/office/powerpoint/2010/main" val="882755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199" y="581891"/>
            <a:ext cx="10874433" cy="5595072"/>
          </a:xfrm>
        </p:spPr>
        <p:txBody>
          <a:bodyPr>
            <a:noAutofit/>
          </a:bodyPr>
          <a:lstStyle/>
          <a:p>
            <a:pPr marL="0" indent="0">
              <a:lnSpc>
                <a:spcPct val="100000"/>
              </a:lnSpc>
              <a:spcBef>
                <a:spcPts val="0"/>
              </a:spcBef>
              <a:buNone/>
            </a:pPr>
            <a:r>
              <a:rPr lang="ru-RU" sz="1800" b="1" dirty="0" smtClean="0"/>
              <a:t>Программа и протоколы </a:t>
            </a:r>
            <a:r>
              <a:rPr lang="ru-RU" sz="1800" b="1" dirty="0"/>
              <a:t>испытаний </a:t>
            </a:r>
            <a:endParaRPr lang="ru-RU" sz="1800" b="1" dirty="0" smtClean="0"/>
          </a:p>
          <a:p>
            <a:pPr marL="0" indent="0" algn="just">
              <a:lnSpc>
                <a:spcPct val="100000"/>
              </a:lnSpc>
              <a:spcBef>
                <a:spcPts val="0"/>
              </a:spcBef>
              <a:buNone/>
            </a:pPr>
            <a:r>
              <a:rPr lang="ru-RU" sz="1800" dirty="0" smtClean="0"/>
              <a:t>Не выполняются требования </a:t>
            </a:r>
            <a:r>
              <a:rPr lang="ru-RU" sz="1800" dirty="0"/>
              <a:t>МИ 3592 (и здравого смысла) по оценке при испытаниях и при поверке (при необходимости) случайной погрешности и по учету погрешности используемых эталонов. Встречаются факты использования эталонов, сопоставимых по точности с испытуемыми СИ, при этом погрешность эталонов даже не учитывается.</a:t>
            </a:r>
          </a:p>
          <a:p>
            <a:pPr marL="0" indent="0" algn="just">
              <a:lnSpc>
                <a:spcPct val="100000"/>
              </a:lnSpc>
              <a:spcBef>
                <a:spcPts val="0"/>
              </a:spcBef>
              <a:buNone/>
            </a:pPr>
            <a:r>
              <a:rPr lang="ru-RU" sz="1800" dirty="0" smtClean="0"/>
              <a:t>Не подтверждаются в ходе испытаний все заявленные технические характеристики, влияющие на МХ СИ. Например, не проверяется влияние параметров питания, радиационного фона на возможность измерения с заявленной погрешностью.</a:t>
            </a:r>
          </a:p>
          <a:p>
            <a:pPr marL="0" indent="0" algn="just">
              <a:lnSpc>
                <a:spcPct val="100000"/>
              </a:lnSpc>
              <a:spcBef>
                <a:spcPts val="0"/>
              </a:spcBef>
              <a:buNone/>
            </a:pPr>
            <a:r>
              <a:rPr lang="ru-RU" sz="1800" dirty="0" smtClean="0"/>
              <a:t>Полученные фактические погрешности с трудом укладываются в заявленные значения, нет никакого «запаса». В таких случаях могут возникнуть существенные проблемы при проведении периодической и даже первичной поверки.</a:t>
            </a:r>
            <a:endParaRPr lang="en-US" sz="1800" dirty="0" smtClean="0"/>
          </a:p>
          <a:p>
            <a:pPr marL="0" indent="0" algn="just">
              <a:lnSpc>
                <a:spcPct val="100000"/>
              </a:lnSpc>
              <a:spcBef>
                <a:spcPts val="0"/>
              </a:spcBef>
              <a:buNone/>
            </a:pPr>
            <a:endParaRPr lang="ru-RU" sz="1800" dirty="0" smtClean="0"/>
          </a:p>
          <a:p>
            <a:pPr marL="0" indent="0" algn="just">
              <a:lnSpc>
                <a:spcPct val="100000"/>
              </a:lnSpc>
              <a:spcBef>
                <a:spcPts val="0"/>
              </a:spcBef>
              <a:buNone/>
            </a:pPr>
            <a:r>
              <a:rPr lang="ru-RU" sz="1800" dirty="0"/>
              <a:t>Проблема с </a:t>
            </a:r>
            <a:r>
              <a:rPr lang="ru-RU" sz="1800" b="1" dirty="0" err="1"/>
              <a:t>прослеживаемостью</a:t>
            </a:r>
            <a:r>
              <a:rPr lang="ru-RU" sz="1800" b="1" dirty="0"/>
              <a:t> эталонов. </a:t>
            </a:r>
          </a:p>
          <a:p>
            <a:pPr marL="0" indent="0" algn="just">
              <a:lnSpc>
                <a:spcPct val="100000"/>
              </a:lnSpc>
              <a:spcBef>
                <a:spcPts val="0"/>
              </a:spcBef>
              <a:buNone/>
            </a:pPr>
            <a:r>
              <a:rPr lang="ru-RU" sz="1800" dirty="0" smtClean="0"/>
              <a:t>При </a:t>
            </a:r>
            <a:r>
              <a:rPr lang="ru-RU" sz="1800" dirty="0"/>
              <a:t>использовании иностранных эталонов имеется проблема правильной интерпретации их характеристик, подтверждения </a:t>
            </a:r>
            <a:r>
              <a:rPr lang="ru-RU" sz="1800" dirty="0" err="1"/>
              <a:t>прослеживаемости</a:t>
            </a:r>
            <a:r>
              <a:rPr lang="ru-RU" sz="1800" dirty="0"/>
              <a:t>, законности их применения в рамках аккредитации. Фактически эти вопросы нормативно не урегулированы.</a:t>
            </a:r>
          </a:p>
          <a:p>
            <a:pPr marL="0" indent="0" algn="just">
              <a:lnSpc>
                <a:spcPct val="100000"/>
              </a:lnSpc>
              <a:spcBef>
                <a:spcPts val="0"/>
              </a:spcBef>
              <a:buNone/>
            </a:pPr>
            <a:r>
              <a:rPr lang="ru-RU" sz="1800" dirty="0" smtClean="0"/>
              <a:t>При </a:t>
            </a:r>
            <a:r>
              <a:rPr lang="ru-RU" sz="1800" dirty="0"/>
              <a:t>испытаниях и в качестве средств поверки могут использоваться источники, не соответствующие государственным поверочным схемам, что делает фактически невозможной аттестацию таких эталонов. Также непонятно, как обеспечивается прослеживаемость таких эталонов. Пример – твердые источники, аттестованные в Бк/м3</a:t>
            </a:r>
          </a:p>
          <a:p>
            <a:pPr marL="0" indent="0" algn="just">
              <a:lnSpc>
                <a:spcPct val="100000"/>
              </a:lnSpc>
              <a:spcBef>
                <a:spcPts val="0"/>
              </a:spcBef>
              <a:buNone/>
            </a:pPr>
            <a:endParaRPr lang="ru-RU" sz="2000" dirty="0"/>
          </a:p>
        </p:txBody>
      </p:sp>
    </p:spTree>
    <p:extLst>
      <p:ext uri="{BB962C8B-B14F-4D97-AF65-F5344CB8AC3E}">
        <p14:creationId xmlns:p14="http://schemas.microsoft.com/office/powerpoint/2010/main" val="4237900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113905" y="648393"/>
            <a:ext cx="10166466" cy="5677592"/>
          </a:xfrm>
        </p:spPr>
        <p:txBody>
          <a:bodyPr>
            <a:normAutofit/>
          </a:bodyPr>
          <a:lstStyle/>
          <a:p>
            <a:pPr algn="l">
              <a:lnSpc>
                <a:spcPct val="100000"/>
              </a:lnSpc>
              <a:spcBef>
                <a:spcPts val="0"/>
              </a:spcBef>
            </a:pPr>
            <a:r>
              <a:rPr lang="ru-RU" sz="2000" dirty="0" smtClean="0"/>
              <a:t>Положение о порядке проведения испытаний средств измерений в области использования атомной энергии в целях утверждения их типа:</a:t>
            </a:r>
          </a:p>
          <a:p>
            <a:pPr algn="just">
              <a:lnSpc>
                <a:spcPct val="100000"/>
              </a:lnSpc>
              <a:spcBef>
                <a:spcPts val="0"/>
              </a:spcBef>
            </a:pPr>
            <a:endParaRPr lang="ru-RU" sz="2000" dirty="0" smtClean="0"/>
          </a:p>
          <a:p>
            <a:pPr algn="just">
              <a:lnSpc>
                <a:spcPct val="100000"/>
              </a:lnSpc>
              <a:spcBef>
                <a:spcPts val="0"/>
              </a:spcBef>
            </a:pPr>
            <a:r>
              <a:rPr lang="ru-RU" sz="2000" dirty="0" smtClean="0"/>
              <a:t>«7. Метрологическая служба </a:t>
            </a:r>
            <a:r>
              <a:rPr lang="ru-RU" sz="2000" dirty="0" err="1" smtClean="0"/>
              <a:t>Госкорпорации</a:t>
            </a:r>
            <a:r>
              <a:rPr lang="ru-RU" sz="2000" dirty="0" smtClean="0"/>
              <a:t> «</a:t>
            </a:r>
            <a:r>
              <a:rPr lang="ru-RU" sz="2000" dirty="0" err="1" smtClean="0"/>
              <a:t>Росатом</a:t>
            </a:r>
            <a:r>
              <a:rPr lang="ru-RU" sz="2000" dirty="0" smtClean="0"/>
              <a:t>» размещает перечень юридических лиц, аккредитованных в установленном порядке в области обеспечения единства измерений на проведение испытаний средств измерений в целях утверждения их типа в области использования атомной энергии (далее - испытатели), на официальном сайте</a:t>
            </a:r>
            <a:r>
              <a:rPr lang="en-US" sz="2000" dirty="0" smtClean="0"/>
              <a:t> </a:t>
            </a:r>
            <a:r>
              <a:rPr lang="ru-RU" sz="2000" dirty="0" err="1" smtClean="0"/>
              <a:t>Госкорпорации</a:t>
            </a:r>
            <a:r>
              <a:rPr lang="ru-RU" sz="2000" dirty="0" smtClean="0"/>
              <a:t> «</a:t>
            </a:r>
            <a:r>
              <a:rPr lang="ru-RU" sz="2000" dirty="0" err="1" smtClean="0"/>
              <a:t>Росатом</a:t>
            </a:r>
            <a:r>
              <a:rPr lang="ru-RU" sz="2000" dirty="0" smtClean="0"/>
              <a:t>» </a:t>
            </a:r>
            <a:r>
              <a:rPr lang="ru-RU" sz="2000" dirty="0" err="1" smtClean="0"/>
              <a:t>www</a:t>
            </a:r>
            <a:r>
              <a:rPr lang="ru-RU" sz="2000" dirty="0" smtClean="0"/>
              <a:t>.</a:t>
            </a:r>
            <a:r>
              <a:rPr lang="en-US" sz="2000" dirty="0" err="1" smtClean="0"/>
              <a:t>ros</a:t>
            </a:r>
            <a:r>
              <a:rPr lang="ru-RU" sz="2000" dirty="0" smtClean="0"/>
              <a:t>atom.ru в информационно-телекоммуникационной сети «Интернет».</a:t>
            </a:r>
          </a:p>
          <a:p>
            <a:pPr algn="l">
              <a:lnSpc>
                <a:spcPct val="100000"/>
              </a:lnSpc>
              <a:spcBef>
                <a:spcPts val="0"/>
              </a:spcBef>
            </a:pPr>
            <a:endParaRPr lang="ru-RU" sz="2000" dirty="0"/>
          </a:p>
          <a:p>
            <a:pPr algn="l">
              <a:lnSpc>
                <a:spcPct val="100000"/>
              </a:lnSpc>
              <a:spcBef>
                <a:spcPts val="0"/>
              </a:spcBef>
            </a:pPr>
            <a:r>
              <a:rPr lang="ru-RU" sz="2000" dirty="0" smtClean="0"/>
              <a:t>На текущий момент в перечне 25 центров испытаний, в том числе:</a:t>
            </a:r>
          </a:p>
          <a:p>
            <a:pPr algn="l">
              <a:lnSpc>
                <a:spcPct val="100000"/>
              </a:lnSpc>
              <a:spcBef>
                <a:spcPts val="0"/>
              </a:spcBef>
            </a:pPr>
            <a:r>
              <a:rPr lang="ru-RU" sz="2000" dirty="0" smtClean="0"/>
              <a:t>-    организации </a:t>
            </a:r>
            <a:r>
              <a:rPr lang="ru-RU" sz="2000" dirty="0" err="1" smtClean="0"/>
              <a:t>Госкорпорации</a:t>
            </a:r>
            <a:r>
              <a:rPr lang="ru-RU" sz="2000" dirty="0" smtClean="0"/>
              <a:t> «</a:t>
            </a:r>
            <a:r>
              <a:rPr lang="ru-RU" sz="2000" dirty="0" err="1" smtClean="0"/>
              <a:t>Росатом</a:t>
            </a:r>
            <a:r>
              <a:rPr lang="ru-RU" sz="2000" dirty="0" smtClean="0"/>
              <a:t>»;</a:t>
            </a:r>
          </a:p>
          <a:p>
            <a:pPr marL="342900" indent="-342900" algn="l">
              <a:lnSpc>
                <a:spcPct val="100000"/>
              </a:lnSpc>
              <a:spcBef>
                <a:spcPts val="0"/>
              </a:spcBef>
              <a:buFontTx/>
              <a:buChar char="-"/>
            </a:pPr>
            <a:r>
              <a:rPr lang="ru-RU" sz="2000" dirty="0" smtClean="0"/>
              <a:t>институты Росстандарта;</a:t>
            </a:r>
          </a:p>
          <a:p>
            <a:pPr marL="342900" indent="-342900" algn="l">
              <a:lnSpc>
                <a:spcPct val="100000"/>
              </a:lnSpc>
              <a:spcBef>
                <a:spcPts val="0"/>
              </a:spcBef>
              <a:buFontTx/>
              <a:buChar char="-"/>
            </a:pPr>
            <a:r>
              <a:rPr lang="ru-RU" sz="2000" dirty="0" smtClean="0"/>
              <a:t>региональные центры Росстандарта;</a:t>
            </a:r>
          </a:p>
          <a:p>
            <a:pPr marL="342900" indent="-342900" algn="l">
              <a:lnSpc>
                <a:spcPct val="100000"/>
              </a:lnSpc>
              <a:spcBef>
                <a:spcPts val="0"/>
              </a:spcBef>
              <a:buFontTx/>
              <a:buChar char="-"/>
            </a:pPr>
            <a:r>
              <a:rPr lang="ru-RU" sz="2000" dirty="0" smtClean="0"/>
              <a:t>другие (частные коммерческие) организации.</a:t>
            </a:r>
          </a:p>
          <a:p>
            <a:pPr marL="342900" indent="-342900" algn="l">
              <a:lnSpc>
                <a:spcPct val="100000"/>
              </a:lnSpc>
              <a:spcBef>
                <a:spcPts val="0"/>
              </a:spcBef>
              <a:buFontTx/>
              <a:buChar char="-"/>
            </a:pPr>
            <a:endParaRPr lang="ru-RU" sz="2000" dirty="0" smtClean="0"/>
          </a:p>
          <a:p>
            <a:pPr algn="just">
              <a:lnSpc>
                <a:spcPct val="100000"/>
              </a:lnSpc>
              <a:spcBef>
                <a:spcPts val="0"/>
              </a:spcBef>
            </a:pPr>
            <a:r>
              <a:rPr lang="ru-RU" sz="2000" dirty="0" smtClean="0"/>
              <a:t>Список регулярно пополняется, включение в перечень осуществляется фактически в уведомительном порядке</a:t>
            </a:r>
          </a:p>
        </p:txBody>
      </p:sp>
    </p:spTree>
    <p:extLst>
      <p:ext uri="{BB962C8B-B14F-4D97-AF65-F5344CB8AC3E}">
        <p14:creationId xmlns:p14="http://schemas.microsoft.com/office/powerpoint/2010/main" val="957974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199" y="465511"/>
            <a:ext cx="10716492" cy="6068293"/>
          </a:xfrm>
        </p:spPr>
        <p:txBody>
          <a:bodyPr>
            <a:normAutofit/>
          </a:bodyPr>
          <a:lstStyle/>
          <a:p>
            <a:pPr marL="0" indent="0" algn="just">
              <a:lnSpc>
                <a:spcPct val="100000"/>
              </a:lnSpc>
              <a:spcBef>
                <a:spcPts val="0"/>
              </a:spcBef>
              <a:buNone/>
            </a:pPr>
            <a:r>
              <a:rPr lang="ru-RU" sz="2000" dirty="0" smtClean="0"/>
              <a:t>К почти </a:t>
            </a:r>
            <a:r>
              <a:rPr lang="en-US" sz="2000" dirty="0" smtClean="0"/>
              <a:t>100 </a:t>
            </a:r>
            <a:r>
              <a:rPr lang="ru-RU" sz="2000" dirty="0" smtClean="0"/>
              <a:t>% материалов испытаний есть замечания (исключения единичны).</a:t>
            </a:r>
          </a:p>
          <a:p>
            <a:pPr marL="0" indent="0" algn="just">
              <a:lnSpc>
                <a:spcPct val="100000"/>
              </a:lnSpc>
              <a:spcBef>
                <a:spcPts val="0"/>
              </a:spcBef>
              <a:buNone/>
            </a:pPr>
            <a:r>
              <a:rPr lang="ru-RU" sz="2000" dirty="0" smtClean="0"/>
              <a:t>В большинстве случаев этих замечаний достаточно для возврата материалов, однако, как правило, материалы дорабатываются испытателями (и заявителями) без формального возврата, что, правда, неизбежно приводит к увеличению сроков рассмотрения.</a:t>
            </a:r>
          </a:p>
          <a:p>
            <a:pPr marL="0" indent="0" algn="just">
              <a:lnSpc>
                <a:spcPct val="100000"/>
              </a:lnSpc>
              <a:spcBef>
                <a:spcPts val="0"/>
              </a:spcBef>
              <a:buNone/>
            </a:pPr>
            <a:endParaRPr lang="en-US" sz="2000" dirty="0" smtClean="0"/>
          </a:p>
          <a:p>
            <a:pPr marL="0" indent="0" algn="just">
              <a:lnSpc>
                <a:spcPct val="100000"/>
              </a:lnSpc>
              <a:spcBef>
                <a:spcPts val="0"/>
              </a:spcBef>
              <a:buNone/>
            </a:pPr>
            <a:r>
              <a:rPr lang="ru-RU" sz="2000" dirty="0" smtClean="0"/>
              <a:t>Категории </a:t>
            </a:r>
            <a:r>
              <a:rPr lang="ru-RU" sz="2000" dirty="0"/>
              <a:t>«недостатков» материалов испытаний:</a:t>
            </a:r>
          </a:p>
          <a:p>
            <a:pPr marL="0" indent="0" algn="just">
              <a:lnSpc>
                <a:spcPct val="100000"/>
              </a:lnSpc>
              <a:spcBef>
                <a:spcPts val="0"/>
              </a:spcBef>
              <a:buNone/>
            </a:pPr>
            <a:r>
              <a:rPr lang="ru-RU" sz="2000" dirty="0" smtClean="0"/>
              <a:t>-</a:t>
            </a:r>
            <a:r>
              <a:rPr lang="en-US" sz="2000" dirty="0" smtClean="0"/>
              <a:t> </a:t>
            </a:r>
            <a:r>
              <a:rPr lang="ru-RU" sz="2000" dirty="0" smtClean="0"/>
              <a:t>незначительные</a:t>
            </a:r>
            <a:r>
              <a:rPr lang="ru-RU" sz="2000" dirty="0"/>
              <a:t>, оформительского характера;</a:t>
            </a:r>
          </a:p>
          <a:p>
            <a:pPr marL="0" indent="0" algn="just">
              <a:lnSpc>
                <a:spcPct val="100000"/>
              </a:lnSpc>
              <a:spcBef>
                <a:spcPts val="0"/>
              </a:spcBef>
              <a:buNone/>
            </a:pPr>
            <a:r>
              <a:rPr lang="ru-RU" sz="2000" dirty="0" smtClean="0"/>
              <a:t>-</a:t>
            </a:r>
            <a:r>
              <a:rPr lang="en-US" sz="2000" dirty="0" smtClean="0"/>
              <a:t> </a:t>
            </a:r>
            <a:r>
              <a:rPr lang="ru-RU" sz="2000" dirty="0" smtClean="0"/>
              <a:t>некачественные</a:t>
            </a:r>
            <a:r>
              <a:rPr lang="ru-RU" sz="2000" dirty="0"/>
              <a:t>, неполные  материалы (испытателями сознательно упрощается работа);</a:t>
            </a:r>
          </a:p>
          <a:p>
            <a:pPr marL="0" indent="0" algn="just">
              <a:lnSpc>
                <a:spcPct val="100000"/>
              </a:lnSpc>
              <a:spcBef>
                <a:spcPts val="0"/>
              </a:spcBef>
              <a:buNone/>
            </a:pPr>
            <a:r>
              <a:rPr lang="ru-RU" sz="2000" dirty="0" smtClean="0"/>
              <a:t>-</a:t>
            </a:r>
            <a:r>
              <a:rPr lang="en-US" sz="2000" dirty="0" smtClean="0"/>
              <a:t> </a:t>
            </a:r>
            <a:r>
              <a:rPr lang="ru-RU" sz="2000" dirty="0" smtClean="0"/>
              <a:t>безграмотность</a:t>
            </a:r>
            <a:r>
              <a:rPr lang="ru-RU" sz="2000" dirty="0"/>
              <a:t>;</a:t>
            </a:r>
          </a:p>
          <a:p>
            <a:pPr marL="0" indent="0" algn="just">
              <a:lnSpc>
                <a:spcPct val="100000"/>
              </a:lnSpc>
              <a:spcBef>
                <a:spcPts val="0"/>
              </a:spcBef>
              <a:buNone/>
            </a:pPr>
            <a:r>
              <a:rPr lang="ru-RU" sz="2000" dirty="0" smtClean="0"/>
              <a:t>-</a:t>
            </a:r>
            <a:r>
              <a:rPr lang="en-US" sz="2000" dirty="0" smtClean="0"/>
              <a:t> </a:t>
            </a:r>
            <a:r>
              <a:rPr lang="ru-RU" sz="2000" dirty="0" smtClean="0"/>
              <a:t>фальсификация</a:t>
            </a:r>
            <a:r>
              <a:rPr lang="ru-RU" sz="2000" dirty="0"/>
              <a:t>.</a:t>
            </a:r>
          </a:p>
          <a:p>
            <a:pPr marL="0" indent="0" algn="just">
              <a:lnSpc>
                <a:spcPct val="100000"/>
              </a:lnSpc>
              <a:spcBef>
                <a:spcPts val="0"/>
              </a:spcBef>
              <a:buNone/>
            </a:pPr>
            <a:endParaRPr lang="en-US" sz="2000" dirty="0" smtClean="0"/>
          </a:p>
          <a:p>
            <a:pPr marL="0" indent="0" algn="just">
              <a:lnSpc>
                <a:spcPct val="100000"/>
              </a:lnSpc>
              <a:spcBef>
                <a:spcPts val="0"/>
              </a:spcBef>
              <a:buNone/>
            </a:pPr>
            <a:r>
              <a:rPr lang="ru-RU" sz="2000" dirty="0" smtClean="0"/>
              <a:t>Примеры </a:t>
            </a:r>
            <a:r>
              <a:rPr lang="ru-RU" sz="2000" dirty="0"/>
              <a:t>безграмотности: </a:t>
            </a:r>
          </a:p>
          <a:p>
            <a:pPr marL="0" indent="0" algn="just">
              <a:lnSpc>
                <a:spcPct val="100000"/>
              </a:lnSpc>
              <a:spcBef>
                <a:spcPts val="0"/>
              </a:spcBef>
              <a:buNone/>
            </a:pPr>
            <a:r>
              <a:rPr lang="ru-RU" sz="2000" dirty="0"/>
              <a:t>- успешное деление на ноль;</a:t>
            </a:r>
          </a:p>
          <a:p>
            <a:pPr marL="0" indent="0" algn="just">
              <a:lnSpc>
                <a:spcPct val="100000"/>
              </a:lnSpc>
              <a:spcBef>
                <a:spcPts val="0"/>
              </a:spcBef>
              <a:buNone/>
            </a:pPr>
            <a:r>
              <a:rPr lang="ru-RU" sz="2000" dirty="0" smtClean="0"/>
              <a:t>-</a:t>
            </a:r>
            <a:r>
              <a:rPr lang="en-US" sz="2000" dirty="0" smtClean="0"/>
              <a:t> </a:t>
            </a:r>
            <a:r>
              <a:rPr lang="ru-RU" sz="2000" dirty="0" smtClean="0"/>
              <a:t>отрицательное </a:t>
            </a:r>
            <a:r>
              <a:rPr lang="ru-RU" sz="2000" dirty="0"/>
              <a:t>СКО.</a:t>
            </a:r>
          </a:p>
          <a:p>
            <a:pPr marL="0" indent="0" algn="just">
              <a:lnSpc>
                <a:spcPct val="100000"/>
              </a:lnSpc>
              <a:spcBef>
                <a:spcPts val="0"/>
              </a:spcBef>
              <a:buNone/>
            </a:pPr>
            <a:endParaRPr lang="ru-RU" sz="2000" dirty="0" smtClean="0"/>
          </a:p>
          <a:p>
            <a:pPr marL="0" indent="0" algn="just">
              <a:lnSpc>
                <a:spcPct val="100000"/>
              </a:lnSpc>
              <a:spcBef>
                <a:spcPts val="0"/>
              </a:spcBef>
              <a:buNone/>
            </a:pPr>
            <a:r>
              <a:rPr lang="ru-RU" sz="2000" dirty="0" smtClean="0"/>
              <a:t>Примеры </a:t>
            </a:r>
            <a:r>
              <a:rPr lang="ru-RU" sz="2000" dirty="0"/>
              <a:t>фальсификации:</a:t>
            </a:r>
          </a:p>
          <a:p>
            <a:pPr marL="0" indent="0" algn="just">
              <a:lnSpc>
                <a:spcPct val="100000"/>
              </a:lnSpc>
              <a:spcBef>
                <a:spcPts val="0"/>
              </a:spcBef>
              <a:buNone/>
            </a:pPr>
            <a:r>
              <a:rPr lang="ru-RU" sz="2000" dirty="0" smtClean="0"/>
              <a:t>-</a:t>
            </a:r>
            <a:r>
              <a:rPr lang="en-US" sz="2000" dirty="0" smtClean="0"/>
              <a:t> </a:t>
            </a:r>
            <a:r>
              <a:rPr lang="ru-RU" sz="2000" dirty="0" smtClean="0"/>
              <a:t>физически </a:t>
            </a:r>
            <a:r>
              <a:rPr lang="ru-RU" sz="2000" dirty="0"/>
              <a:t>нереализуемая методика поверки;</a:t>
            </a:r>
          </a:p>
          <a:p>
            <a:pPr algn="just">
              <a:lnSpc>
                <a:spcPct val="100000"/>
              </a:lnSpc>
              <a:spcBef>
                <a:spcPts val="0"/>
              </a:spcBef>
              <a:buFontTx/>
              <a:buChar char="-"/>
            </a:pPr>
            <a:r>
              <a:rPr lang="ru-RU" sz="2000" dirty="0" smtClean="0"/>
              <a:t>придуманная </a:t>
            </a:r>
            <a:r>
              <a:rPr lang="ru-RU" sz="2000" dirty="0"/>
              <a:t>статистика</a:t>
            </a:r>
            <a:r>
              <a:rPr lang="ru-RU" sz="2000" dirty="0" smtClean="0"/>
              <a:t>.</a:t>
            </a:r>
            <a:endParaRPr lang="en-US" sz="2000" dirty="0" smtClean="0"/>
          </a:p>
          <a:p>
            <a:pPr algn="just">
              <a:lnSpc>
                <a:spcPct val="100000"/>
              </a:lnSpc>
              <a:spcBef>
                <a:spcPts val="0"/>
              </a:spcBef>
              <a:buFontTx/>
              <a:buChar char="-"/>
            </a:pPr>
            <a:endParaRPr lang="ru-RU" sz="2000" dirty="0"/>
          </a:p>
          <a:p>
            <a:pPr marL="0" indent="0" algn="just">
              <a:lnSpc>
                <a:spcPct val="100000"/>
              </a:lnSpc>
              <a:spcBef>
                <a:spcPts val="0"/>
              </a:spcBef>
              <a:buNone/>
            </a:pPr>
            <a:endParaRPr lang="ru-RU" sz="2000" dirty="0"/>
          </a:p>
          <a:p>
            <a:pPr algn="just">
              <a:lnSpc>
                <a:spcPct val="100000"/>
              </a:lnSpc>
              <a:spcBef>
                <a:spcPts val="0"/>
              </a:spcBef>
              <a:buFontTx/>
              <a:buChar char="-"/>
            </a:pPr>
            <a:endParaRPr lang="ru-RU" sz="2000" dirty="0" smtClean="0"/>
          </a:p>
        </p:txBody>
      </p:sp>
    </p:spTree>
    <p:extLst>
      <p:ext uri="{BB962C8B-B14F-4D97-AF65-F5344CB8AC3E}">
        <p14:creationId xmlns:p14="http://schemas.microsoft.com/office/powerpoint/2010/main" val="2061164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98516"/>
            <a:ext cx="10515600" cy="5578447"/>
          </a:xfrm>
        </p:spPr>
        <p:txBody>
          <a:bodyPr>
            <a:normAutofit lnSpcReduction="10000"/>
          </a:bodyPr>
          <a:lstStyle/>
          <a:p>
            <a:pPr marL="0" indent="0" algn="just">
              <a:lnSpc>
                <a:spcPct val="100000"/>
              </a:lnSpc>
              <a:spcBef>
                <a:spcPts val="0"/>
              </a:spcBef>
              <a:buNone/>
            </a:pPr>
            <a:r>
              <a:rPr lang="ru-RU" sz="2000" dirty="0"/>
              <a:t>Причины:</a:t>
            </a:r>
          </a:p>
          <a:p>
            <a:pPr marL="0" indent="0" algn="just">
              <a:lnSpc>
                <a:spcPct val="100000"/>
              </a:lnSpc>
              <a:spcBef>
                <a:spcPts val="0"/>
              </a:spcBef>
              <a:buNone/>
            </a:pPr>
            <a:r>
              <a:rPr lang="ru-RU" sz="2000" dirty="0"/>
              <a:t>- низкий уровень исполнителей;</a:t>
            </a:r>
          </a:p>
          <a:p>
            <a:pPr marL="0" indent="0" algn="just">
              <a:lnSpc>
                <a:spcPct val="100000"/>
              </a:lnSpc>
              <a:spcBef>
                <a:spcPts val="0"/>
              </a:spcBef>
              <a:buNone/>
            </a:pPr>
            <a:r>
              <a:rPr lang="ru-RU" sz="2000" dirty="0"/>
              <a:t>- отсутствие контроля со стороны квалифицированных специалистов;</a:t>
            </a:r>
          </a:p>
          <a:p>
            <a:pPr algn="just">
              <a:lnSpc>
                <a:spcPct val="100000"/>
              </a:lnSpc>
              <a:spcBef>
                <a:spcPts val="0"/>
              </a:spcBef>
              <a:buFontTx/>
              <a:buChar char="-"/>
            </a:pPr>
            <a:r>
              <a:rPr lang="ru-RU" sz="2000" dirty="0"/>
              <a:t>«привычка» к бесконтрольности.</a:t>
            </a:r>
          </a:p>
          <a:p>
            <a:pPr marL="0" indent="0">
              <a:lnSpc>
                <a:spcPct val="100000"/>
              </a:lnSpc>
              <a:buNone/>
            </a:pPr>
            <a:endParaRPr lang="en-US" sz="2000" dirty="0"/>
          </a:p>
          <a:p>
            <a:pPr marL="0" indent="0" algn="just">
              <a:lnSpc>
                <a:spcPct val="100000"/>
              </a:lnSpc>
              <a:buNone/>
            </a:pPr>
            <a:r>
              <a:rPr lang="ru-RU" sz="2000" dirty="0" smtClean="0"/>
              <a:t>Следует </a:t>
            </a:r>
            <a:r>
              <a:rPr lang="ru-RU" sz="2000" dirty="0"/>
              <a:t>принимать во внимание, что на ситуацию влияет недостаточное нормативное регулирование испытаний в целях утверждения типа (и вообще, и в области использования атомной энергии). Многие вопросы или не регламентированы вообще, либо допускают различные толкования (а иногда имеются противоречия). </a:t>
            </a:r>
          </a:p>
          <a:p>
            <a:pPr marL="0" indent="0" algn="just">
              <a:lnSpc>
                <a:spcPct val="100000"/>
              </a:lnSpc>
              <a:buNone/>
            </a:pPr>
            <a:r>
              <a:rPr lang="ru-RU" sz="2000" dirty="0"/>
              <a:t>Это относится и к процедурным документам (приказы 2346, 1081 </a:t>
            </a:r>
            <a:r>
              <a:rPr lang="ru-RU" sz="2000" dirty="0" err="1"/>
              <a:t>Минпромторга</a:t>
            </a:r>
            <a:r>
              <a:rPr lang="ru-RU" sz="2000" dirty="0"/>
              <a:t>, 1/14-НПА </a:t>
            </a:r>
            <a:r>
              <a:rPr lang="ru-RU" sz="2000" dirty="0" err="1"/>
              <a:t>Росатома</a:t>
            </a:r>
            <a:r>
              <a:rPr lang="ru-RU" sz="2000" dirty="0"/>
              <a:t>), и к основным методическим документам (МИ 3290, МИ 3592), и к многочисленным документам ГСИ, регламентирующим отдельные технические вопросы и терминологию.</a:t>
            </a:r>
          </a:p>
          <a:p>
            <a:pPr marL="0" indent="0" algn="just">
              <a:lnSpc>
                <a:spcPct val="100000"/>
              </a:lnSpc>
              <a:buNone/>
            </a:pPr>
            <a:endParaRPr lang="ru-RU" sz="2000" dirty="0"/>
          </a:p>
          <a:p>
            <a:pPr marL="0" indent="0" algn="just">
              <a:lnSpc>
                <a:spcPct val="100000"/>
              </a:lnSpc>
              <a:buNone/>
            </a:pPr>
            <a:r>
              <a:rPr lang="ru-RU" sz="2000" dirty="0"/>
              <a:t>В данном сообщении дается информация по наиболее распространенным (типичным) </a:t>
            </a:r>
            <a:r>
              <a:rPr lang="ru-RU" sz="2000" dirty="0" smtClean="0"/>
              <a:t>замечаниям</a:t>
            </a:r>
            <a:r>
              <a:rPr lang="en-US" sz="2000" dirty="0" smtClean="0"/>
              <a:t> </a:t>
            </a:r>
            <a:r>
              <a:rPr lang="ru-RU" sz="2000" dirty="0" smtClean="0"/>
              <a:t>к материалам испытаний.</a:t>
            </a:r>
            <a:endParaRPr lang="ru-RU" sz="2000" dirty="0"/>
          </a:p>
        </p:txBody>
      </p:sp>
    </p:spTree>
    <p:extLst>
      <p:ext uri="{BB962C8B-B14F-4D97-AF65-F5344CB8AC3E}">
        <p14:creationId xmlns:p14="http://schemas.microsoft.com/office/powerpoint/2010/main" val="1468317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04949" y="681643"/>
            <a:ext cx="10857807" cy="5935287"/>
          </a:xfrm>
        </p:spPr>
        <p:txBody>
          <a:bodyPr>
            <a:normAutofit fontScale="25000" lnSpcReduction="20000"/>
          </a:bodyPr>
          <a:lstStyle/>
          <a:p>
            <a:pPr marL="0" indent="0">
              <a:lnSpc>
                <a:spcPct val="100000"/>
              </a:lnSpc>
              <a:buNone/>
            </a:pPr>
            <a:r>
              <a:rPr lang="ru-RU" sz="7200" dirty="0" smtClean="0"/>
              <a:t>Замечания к описанию типа</a:t>
            </a:r>
          </a:p>
          <a:p>
            <a:pPr marL="0" indent="0" algn="just">
              <a:lnSpc>
                <a:spcPct val="100000"/>
              </a:lnSpc>
              <a:buNone/>
            </a:pPr>
            <a:r>
              <a:rPr lang="ru-RU" sz="7200" b="1" dirty="0" smtClean="0"/>
              <a:t>В разделе «Назначение </a:t>
            </a:r>
            <a:r>
              <a:rPr lang="ru-RU" sz="7200" b="1" dirty="0"/>
              <a:t>СИ</a:t>
            </a:r>
            <a:r>
              <a:rPr lang="ru-RU" sz="7200" b="1" dirty="0" smtClean="0"/>
              <a:t>»</a:t>
            </a:r>
            <a:r>
              <a:rPr lang="ru-RU" sz="7200" dirty="0" smtClean="0"/>
              <a:t> должно приводиться только назначение СИ для </a:t>
            </a:r>
            <a:r>
              <a:rPr lang="ru-RU" sz="7200" dirty="0"/>
              <a:t>измерений конкретных </a:t>
            </a:r>
            <a:r>
              <a:rPr lang="ru-RU" sz="7200" dirty="0" smtClean="0"/>
              <a:t>величин (п</a:t>
            </a:r>
            <a:r>
              <a:rPr lang="ru-RU" sz="7200" dirty="0"/>
              <a:t>. 6.2.2 МИ </a:t>
            </a:r>
            <a:r>
              <a:rPr lang="ru-RU" sz="7200" dirty="0" smtClean="0"/>
              <a:t>3290-2010). Всю другую информацию (наличие сигнализации, </a:t>
            </a:r>
            <a:r>
              <a:rPr lang="ru-RU" sz="7200" dirty="0" err="1" smtClean="0"/>
              <a:t>уставок</a:t>
            </a:r>
            <a:r>
              <a:rPr lang="ru-RU" sz="7200" dirty="0" smtClean="0"/>
              <a:t>, другие функции) следует отражать в разделе «Описание средства измерений». </a:t>
            </a:r>
          </a:p>
          <a:p>
            <a:pPr marL="0" indent="0" algn="just">
              <a:lnSpc>
                <a:spcPct val="100000"/>
              </a:lnSpc>
              <a:buNone/>
            </a:pPr>
            <a:r>
              <a:rPr lang="ru-RU" sz="7200" dirty="0" smtClean="0"/>
              <a:t>При перечислении измеряемых величин необходимо придерживаться принятой терминологии, а не профессионального жаргона (пример – «…для измерений энергетических спектров…», правильно </a:t>
            </a:r>
            <a:r>
              <a:rPr lang="ru-RU" sz="7200" dirty="0"/>
              <a:t>– </a:t>
            </a:r>
            <a:r>
              <a:rPr lang="ru-RU" sz="7200" dirty="0" smtClean="0"/>
              <a:t>«…для </a:t>
            </a:r>
            <a:r>
              <a:rPr lang="ru-RU" sz="7200" dirty="0"/>
              <a:t>измерений энергетического </a:t>
            </a:r>
            <a:r>
              <a:rPr lang="ru-RU" sz="7200" dirty="0" smtClean="0"/>
              <a:t>распределения…»).</a:t>
            </a:r>
          </a:p>
          <a:p>
            <a:pPr marL="0" indent="0">
              <a:spcBef>
                <a:spcPts val="1800"/>
              </a:spcBef>
              <a:buNone/>
            </a:pPr>
            <a:r>
              <a:rPr lang="ru-RU" sz="7200" b="1" dirty="0" smtClean="0"/>
              <a:t>В </a:t>
            </a:r>
            <a:r>
              <a:rPr lang="ru-RU" sz="7200" b="1" dirty="0"/>
              <a:t>разделе «Поверка»</a:t>
            </a:r>
          </a:p>
          <a:p>
            <a:pPr marL="0" indent="0" algn="just">
              <a:buNone/>
            </a:pPr>
            <a:r>
              <a:rPr lang="ru-RU" sz="7200" dirty="0"/>
              <a:t>В средства поверки помимо эталонов включаются вспомогательные СИ (согласно МИ 3290 «В разделе приводят перечень основных средств поверки (эталонов)».)</a:t>
            </a:r>
          </a:p>
          <a:p>
            <a:pPr marL="0" indent="0" algn="just">
              <a:buNone/>
            </a:pPr>
            <a:r>
              <a:rPr lang="ru-RU" sz="7200" dirty="0"/>
              <a:t>В методики поверки включаются трудновыполнимые для пользователя СИ требования: поверка на уникальных установках, завышенные требования в части разрядов используемых эталонных источников.</a:t>
            </a:r>
          </a:p>
          <a:p>
            <a:pPr marL="0" indent="0" algn="just">
              <a:lnSpc>
                <a:spcPct val="100000"/>
              </a:lnSpc>
              <a:spcBef>
                <a:spcPts val="1800"/>
              </a:spcBef>
              <a:buNone/>
            </a:pPr>
            <a:r>
              <a:rPr lang="ru-RU" sz="7200" b="1" dirty="0" smtClean="0"/>
              <a:t>В </a:t>
            </a:r>
            <a:r>
              <a:rPr lang="ru-RU" sz="7200" b="1" dirty="0"/>
              <a:t>разделе «Методики измерений» </a:t>
            </a:r>
          </a:p>
          <a:p>
            <a:pPr marL="0" indent="0" algn="just">
              <a:lnSpc>
                <a:spcPct val="100000"/>
              </a:lnSpc>
              <a:buNone/>
            </a:pPr>
            <a:r>
              <a:rPr lang="ru-RU" sz="7200" dirty="0"/>
              <a:t>Часто приводится стандартная фраза «приведены в эксплуатационной документации», при этом в самой документации есть лишь указания о порядке включения СИ и т.п. </a:t>
            </a:r>
          </a:p>
          <a:p>
            <a:pPr marL="0" indent="0" algn="just">
              <a:lnSpc>
                <a:spcPct val="100000"/>
              </a:lnSpc>
              <a:buNone/>
            </a:pPr>
            <a:r>
              <a:rPr lang="ru-RU" sz="7200" dirty="0"/>
              <a:t>Собственно МВИ, т.е. «совокупности конкретно описанных операций, выполнение которых обеспечивает получение результатов измерений с установленными показателями точности», как правило, в ЭД нет. </a:t>
            </a:r>
          </a:p>
          <a:p>
            <a:pPr marL="0" indent="0" algn="just">
              <a:lnSpc>
                <a:spcPct val="100000"/>
              </a:lnSpc>
              <a:buNone/>
            </a:pPr>
            <a:r>
              <a:rPr lang="ru-RU" sz="7200" dirty="0"/>
              <a:t>Вопрос дискуссионный, но Частное учреждение «Атомстандарт» придерживается позиции: в случае отсутствия в ЭД аттестованной МВИ в описании типа в соответствии с п.6.2.8 МИ 3290 следует указывать «Сведения о методиках измерений отсутствуют</a:t>
            </a:r>
            <a:r>
              <a:rPr lang="ru-RU" sz="7200" dirty="0" smtClean="0"/>
              <a:t>».</a:t>
            </a:r>
          </a:p>
          <a:p>
            <a:pPr marL="0" indent="0">
              <a:buNone/>
            </a:pPr>
            <a:endParaRPr lang="ru-RU" dirty="0"/>
          </a:p>
        </p:txBody>
      </p:sp>
    </p:spTree>
    <p:extLst>
      <p:ext uri="{BB962C8B-B14F-4D97-AF65-F5344CB8AC3E}">
        <p14:creationId xmlns:p14="http://schemas.microsoft.com/office/powerpoint/2010/main" val="3559869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199" y="523702"/>
            <a:ext cx="10741429" cy="5653261"/>
          </a:xfrm>
        </p:spPr>
        <p:txBody>
          <a:bodyPr>
            <a:normAutofit/>
          </a:bodyPr>
          <a:lstStyle/>
          <a:p>
            <a:pPr marL="0" indent="0" algn="just">
              <a:lnSpc>
                <a:spcPct val="100000"/>
              </a:lnSpc>
              <a:spcBef>
                <a:spcPts val="0"/>
              </a:spcBef>
              <a:buNone/>
            </a:pPr>
            <a:r>
              <a:rPr lang="ru-RU" sz="1800" b="1" dirty="0"/>
              <a:t>В разделе «Программное обеспечение»</a:t>
            </a:r>
            <a:r>
              <a:rPr lang="ru-RU" sz="1800" dirty="0"/>
              <a:t> иногда приводится только </a:t>
            </a:r>
            <a:r>
              <a:rPr lang="ru-RU" sz="1800" dirty="0" err="1"/>
              <a:t>метрологически</a:t>
            </a:r>
            <a:r>
              <a:rPr lang="ru-RU" sz="1800" dirty="0"/>
              <a:t> значимое ПО, иногда все имеющееся ПО. Может выделяться или не выделяться </a:t>
            </a:r>
            <a:r>
              <a:rPr lang="ru-RU" sz="1800" dirty="0" err="1"/>
              <a:t>метрологически</a:t>
            </a:r>
            <a:r>
              <a:rPr lang="ru-RU" sz="1800" dirty="0"/>
              <a:t> значимая часть, приводиться или нет признаки идентификации. Иногда указывается «версия не ниже…», при этом непонятно, каким образом исключается влияние версии ПО на метрологические характеристики СИ.</a:t>
            </a:r>
          </a:p>
          <a:p>
            <a:pPr marL="0" indent="0" algn="just">
              <a:lnSpc>
                <a:spcPct val="100000"/>
              </a:lnSpc>
              <a:spcBef>
                <a:spcPts val="600"/>
              </a:spcBef>
              <a:buNone/>
            </a:pPr>
            <a:r>
              <a:rPr lang="ru-RU" sz="1800" dirty="0"/>
              <a:t>Следует отметить, что требования к данному разделу описания типа и к оценке влияния ПО явно неудовлетворительно регламентированы в НД.</a:t>
            </a:r>
          </a:p>
          <a:p>
            <a:pPr marL="0" indent="0" algn="just">
              <a:lnSpc>
                <a:spcPct val="100000"/>
              </a:lnSpc>
              <a:spcBef>
                <a:spcPts val="600"/>
              </a:spcBef>
              <a:buNone/>
            </a:pPr>
            <a:r>
              <a:rPr lang="ru-RU" sz="1800" dirty="0"/>
              <a:t>Практически во всех материалах испытаний отсутствует оценка влияния ПО на МХ СИ, в лучшем случае говорится, что «МХ СИ нормированы с учетом ПО». </a:t>
            </a:r>
          </a:p>
          <a:p>
            <a:pPr marL="0" indent="0" algn="just">
              <a:lnSpc>
                <a:spcPct val="100000"/>
              </a:lnSpc>
              <a:spcBef>
                <a:spcPts val="600"/>
              </a:spcBef>
              <a:buNone/>
            </a:pPr>
            <a:r>
              <a:rPr lang="ru-RU" sz="1800" dirty="0"/>
              <a:t>Требования по оценке влияния ПО на МХ СИ имеются в приказах 1/10-НПА, 1/14-НПА, 1081. </a:t>
            </a:r>
            <a:br>
              <a:rPr lang="ru-RU" sz="1800" dirty="0"/>
            </a:br>
            <a:r>
              <a:rPr lang="ru-RU" sz="1800" dirty="0"/>
              <a:t>В МИ 3290 говорится о необходимости экспериментальных исследований влияния ПО на МХ СИ «при необходимости».</a:t>
            </a:r>
            <a:r>
              <a:rPr lang="en-US" sz="1800" dirty="0"/>
              <a:t> </a:t>
            </a:r>
            <a:r>
              <a:rPr lang="ru-RU" sz="1800" dirty="0"/>
              <a:t>Механизм такой оценки нигде понятно не описан.</a:t>
            </a:r>
          </a:p>
          <a:p>
            <a:pPr marL="0" indent="0" algn="just">
              <a:lnSpc>
                <a:spcPct val="100000"/>
              </a:lnSpc>
              <a:spcBef>
                <a:spcPts val="0"/>
              </a:spcBef>
              <a:buNone/>
            </a:pPr>
            <a:endParaRPr lang="en-US" sz="1800" dirty="0" smtClean="0"/>
          </a:p>
          <a:p>
            <a:pPr marL="0" indent="0" algn="just">
              <a:lnSpc>
                <a:spcPct val="100000"/>
              </a:lnSpc>
              <a:spcBef>
                <a:spcPts val="0"/>
              </a:spcBef>
              <a:buNone/>
            </a:pPr>
            <a:r>
              <a:rPr lang="ru-RU" sz="1800" dirty="0" smtClean="0"/>
              <a:t>У </a:t>
            </a:r>
            <a:r>
              <a:rPr lang="ru-RU" sz="1800" dirty="0"/>
              <a:t>испытателей не всегда есть возможность провести полноценные экспериментальные исследования СИ с участием ПО (например, в случае имитации объемной активности обычными источниками). </a:t>
            </a:r>
          </a:p>
          <a:p>
            <a:pPr marL="0" indent="0" algn="just">
              <a:lnSpc>
                <a:spcPct val="100000"/>
              </a:lnSpc>
              <a:spcBef>
                <a:spcPts val="0"/>
              </a:spcBef>
              <a:buNone/>
            </a:pPr>
            <a:r>
              <a:rPr lang="ru-RU" sz="1800" dirty="0"/>
              <a:t>Очевидно, что в таком случае обязательны исследования самого ПО (или его испытания), однако примеров такого подхода нет, напротив, изготовители крайне неохотно дают информацию об алгоритмах обработки измерительной информации, ссылаясь на интеллектуальную собственность</a:t>
            </a:r>
            <a:r>
              <a:rPr lang="ru-RU" sz="1900" dirty="0"/>
              <a:t>.</a:t>
            </a:r>
          </a:p>
          <a:p>
            <a:pPr marL="0" indent="0">
              <a:buNone/>
            </a:pPr>
            <a:endParaRPr lang="ru-RU" dirty="0"/>
          </a:p>
        </p:txBody>
      </p:sp>
    </p:spTree>
    <p:extLst>
      <p:ext uri="{BB962C8B-B14F-4D97-AF65-F5344CB8AC3E}">
        <p14:creationId xmlns:p14="http://schemas.microsoft.com/office/powerpoint/2010/main" val="3952778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199" y="590204"/>
            <a:ext cx="10807931" cy="5586759"/>
          </a:xfrm>
        </p:spPr>
        <p:txBody>
          <a:bodyPr>
            <a:normAutofit/>
          </a:bodyPr>
          <a:lstStyle/>
          <a:p>
            <a:pPr marL="0" indent="0" algn="just">
              <a:lnSpc>
                <a:spcPct val="100000"/>
              </a:lnSpc>
              <a:spcBef>
                <a:spcPts val="0"/>
              </a:spcBef>
              <a:spcAft>
                <a:spcPts val="600"/>
              </a:spcAft>
              <a:buNone/>
            </a:pPr>
            <a:r>
              <a:rPr lang="ru-RU" sz="1800" b="1" dirty="0"/>
              <a:t>В разделе «Метрологические характеристики» </a:t>
            </a:r>
            <a:r>
              <a:rPr lang="ru-RU" sz="1800" dirty="0"/>
              <a:t>набор МХ часто не позволяет определить результаты измерений </a:t>
            </a:r>
            <a:r>
              <a:rPr lang="ru-RU" sz="1800" dirty="0" smtClean="0"/>
              <a:t>… и </a:t>
            </a:r>
            <a:r>
              <a:rPr lang="ru-RU" sz="1800" dirty="0"/>
              <a:t>расчетную оценку с требуемой точностью характеристик инструментальных составляющих погрешностей измерений, проводимых с помощью средств измерений данного вида или типа в реальных условиях применения (п.1.3 ГОСТ 8.009). При этом теряется основной смысл испытаний в целях утверждения типа – дать пользователю СИ достоверные и достаточные для использования сведения о МХ СИ.</a:t>
            </a:r>
          </a:p>
          <a:p>
            <a:pPr marL="0" indent="0" algn="just">
              <a:lnSpc>
                <a:spcPct val="100000"/>
              </a:lnSpc>
              <a:spcBef>
                <a:spcPts val="0"/>
              </a:spcBef>
              <a:spcAft>
                <a:spcPts val="600"/>
              </a:spcAft>
              <a:buNone/>
            </a:pPr>
            <a:r>
              <a:rPr lang="ru-RU" sz="1800" dirty="0" smtClean="0"/>
              <a:t>Пример</a:t>
            </a:r>
            <a:r>
              <a:rPr lang="ru-RU" sz="1800" dirty="0"/>
              <a:t>: в описании типа приведена характеристика </a:t>
            </a:r>
            <a:r>
              <a:rPr lang="ru-RU" sz="1800" dirty="0" smtClean="0"/>
              <a:t>«Пределы относительной погрешности </a:t>
            </a:r>
            <a:r>
              <a:rPr lang="ru-RU" sz="1800" dirty="0"/>
              <a:t>измерений плотности потока бета-излучения радионуклида  90Sr + 90Y …..геометрии 6С0 (источник на поверхности детектора в условиях отсутствия сеточных конвейеров)…». Это ничего не говорит о </a:t>
            </a:r>
            <a:r>
              <a:rPr lang="ru-RU" sz="1800" dirty="0" smtClean="0"/>
              <a:t>погрешности </a:t>
            </a:r>
            <a:r>
              <a:rPr lang="ru-RU" sz="1800" dirty="0"/>
              <a:t>измерений при использовании СИ в реальных условиях. </a:t>
            </a:r>
            <a:endParaRPr lang="en-US" sz="1800" dirty="0" smtClean="0"/>
          </a:p>
          <a:p>
            <a:pPr marL="0" indent="0" algn="just">
              <a:lnSpc>
                <a:spcPct val="100000"/>
              </a:lnSpc>
              <a:spcBef>
                <a:spcPts val="0"/>
              </a:spcBef>
              <a:spcAft>
                <a:spcPts val="600"/>
              </a:spcAft>
              <a:buNone/>
            </a:pPr>
            <a:endParaRPr lang="en-US" sz="1800" dirty="0" smtClean="0"/>
          </a:p>
          <a:p>
            <a:pPr marL="0" indent="0" algn="just">
              <a:lnSpc>
                <a:spcPct val="100000"/>
              </a:lnSpc>
              <a:spcBef>
                <a:spcPts val="0"/>
              </a:spcBef>
              <a:spcAft>
                <a:spcPts val="600"/>
              </a:spcAft>
              <a:buNone/>
            </a:pPr>
            <a:r>
              <a:rPr lang="ru-RU" sz="1800" dirty="0" smtClean="0"/>
              <a:t>Номенклатура </a:t>
            </a:r>
            <a:r>
              <a:rPr lang="ru-RU" sz="1800" dirty="0"/>
              <a:t>и состав МХ СИ в описании типа могут существенно отличаться от содержащихся в </a:t>
            </a:r>
            <a:r>
              <a:rPr lang="ru-RU" sz="1800" b="1" dirty="0"/>
              <a:t>заявке на испытания</a:t>
            </a:r>
            <a:r>
              <a:rPr lang="ru-RU" sz="1800" dirty="0"/>
              <a:t>. В этом случае сомнительно, что результаты испытаний можно считать положительными</a:t>
            </a:r>
            <a:r>
              <a:rPr lang="ru-RU" sz="2000" dirty="0"/>
              <a:t>.</a:t>
            </a:r>
          </a:p>
          <a:p>
            <a:pPr marL="0" indent="0" algn="just">
              <a:lnSpc>
                <a:spcPct val="100000"/>
              </a:lnSpc>
              <a:spcBef>
                <a:spcPts val="1200"/>
              </a:spcBef>
              <a:buNone/>
            </a:pPr>
            <a:r>
              <a:rPr lang="ru-RU" sz="1800" dirty="0" smtClean="0"/>
              <a:t>Распространённым </a:t>
            </a:r>
            <a:r>
              <a:rPr lang="ru-RU" sz="1800" dirty="0"/>
              <a:t>является </a:t>
            </a:r>
            <a:r>
              <a:rPr lang="ru-RU" sz="1800" b="1" dirty="0"/>
              <a:t>смешение понятий «пределы погрешности» и «границы погрешности при Р=0,95», </a:t>
            </a:r>
            <a:r>
              <a:rPr lang="ru-RU" sz="1800" dirty="0"/>
              <a:t>например, встречаются «пределы погрешности при Р=0,95». Или в описании типа используется «Предел погрешности», при этом в программе испытаний и методике поверки определяются (и приравниваются) границы погрешности при Р=0,95. </a:t>
            </a:r>
          </a:p>
          <a:p>
            <a:pPr marL="0" indent="0">
              <a:buNone/>
            </a:pPr>
            <a:endParaRPr lang="ru-RU" dirty="0"/>
          </a:p>
        </p:txBody>
      </p:sp>
    </p:spTree>
    <p:extLst>
      <p:ext uri="{BB962C8B-B14F-4D97-AF65-F5344CB8AC3E}">
        <p14:creationId xmlns:p14="http://schemas.microsoft.com/office/powerpoint/2010/main" val="782181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71202" y="581890"/>
            <a:ext cx="10708179" cy="5868785"/>
          </a:xfrm>
        </p:spPr>
        <p:txBody>
          <a:bodyPr>
            <a:normAutofit fontScale="25000" lnSpcReduction="20000"/>
          </a:bodyPr>
          <a:lstStyle/>
          <a:p>
            <a:pPr marL="0" indent="0" algn="just">
              <a:lnSpc>
                <a:spcPct val="120000"/>
              </a:lnSpc>
              <a:spcBef>
                <a:spcPts val="1200"/>
              </a:spcBef>
              <a:buNone/>
            </a:pPr>
            <a:r>
              <a:rPr lang="ru-RU" sz="7200" dirty="0" smtClean="0"/>
              <a:t>Согласно </a:t>
            </a:r>
            <a:r>
              <a:rPr lang="ru-RU" sz="7200" dirty="0"/>
              <a:t>РМГ 29 «</a:t>
            </a:r>
            <a:r>
              <a:rPr lang="ru-RU" sz="7200" b="1" dirty="0"/>
              <a:t>предел допускаемой погрешности </a:t>
            </a:r>
            <a:r>
              <a:rPr lang="ru-RU" sz="7200" dirty="0"/>
              <a:t>(средства измерений): Наибольшее значение погрешности средства измерений (без учета знака), устанавливаемое нормативным документом для данного типа средств измерений, при котором оно еще признается </a:t>
            </a:r>
            <a:r>
              <a:rPr lang="ru-RU" sz="7200" dirty="0" err="1"/>
              <a:t>метрологически</a:t>
            </a:r>
            <a:r>
              <a:rPr lang="ru-RU" sz="7200" dirty="0"/>
              <a:t> исправным».</a:t>
            </a:r>
          </a:p>
          <a:p>
            <a:pPr marL="0" indent="0" algn="just">
              <a:lnSpc>
                <a:spcPct val="120000"/>
              </a:lnSpc>
              <a:spcBef>
                <a:spcPts val="1200"/>
              </a:spcBef>
              <a:buNone/>
            </a:pPr>
            <a:r>
              <a:rPr lang="ru-RU" sz="7200" dirty="0" smtClean="0"/>
              <a:t>Согласно ГОСТ </a:t>
            </a:r>
            <a:r>
              <a:rPr lang="ru-RU" sz="7200" dirty="0"/>
              <a:t>8.009 </a:t>
            </a:r>
            <a:r>
              <a:rPr lang="ru-RU" sz="7200" dirty="0" smtClean="0"/>
              <a:t>«</a:t>
            </a:r>
            <a:r>
              <a:rPr lang="ru-RU" sz="7200" b="1" dirty="0" smtClean="0"/>
              <a:t>Допускаемые </a:t>
            </a:r>
            <a:r>
              <a:rPr lang="ru-RU" sz="7200" b="1" dirty="0"/>
              <a:t>пределы </a:t>
            </a:r>
            <a:r>
              <a:rPr lang="ru-RU" sz="7200" dirty="0"/>
              <a:t>любой из характеристик </a:t>
            </a:r>
            <a:r>
              <a:rPr lang="ru-RU" sz="7200" dirty="0" smtClean="0"/>
              <a:t>… </a:t>
            </a:r>
            <a:r>
              <a:rPr lang="ru-RU" sz="7200" dirty="0"/>
              <a:t>представляют собой границы интервала, в котором значение характеристики, любого экземпляра средств измерений данного типа должно находиться с вероятностью Р, </a:t>
            </a:r>
            <a:r>
              <a:rPr lang="ru-RU" sz="7200" b="1" dirty="0"/>
              <a:t>равной </a:t>
            </a:r>
            <a:r>
              <a:rPr lang="ru-RU" sz="7200" b="1" dirty="0" smtClean="0"/>
              <a:t>единице</a:t>
            </a:r>
            <a:r>
              <a:rPr lang="ru-RU" sz="7200" dirty="0" smtClean="0"/>
              <a:t>». </a:t>
            </a:r>
          </a:p>
          <a:p>
            <a:pPr marL="0" indent="0" algn="just">
              <a:lnSpc>
                <a:spcPct val="120000"/>
              </a:lnSpc>
              <a:spcBef>
                <a:spcPts val="1200"/>
              </a:spcBef>
              <a:buNone/>
            </a:pPr>
            <a:r>
              <a:rPr lang="ru-RU" sz="7200" dirty="0" smtClean="0"/>
              <a:t>При этом, согласно ГОСТ 8.009, «Вероятность </a:t>
            </a:r>
            <a:r>
              <a:rPr lang="ru-RU" sz="7200" dirty="0"/>
              <a:t>Р = 1 является справочной характеристикой, которую при испытаниях и поверке средств измерений можно отдельно не </a:t>
            </a:r>
            <a:r>
              <a:rPr lang="ru-RU" sz="7200" dirty="0" smtClean="0"/>
              <a:t>контролировать», т.е. можно определять границы погрешности при нормированном пределе, но очевидно, что в этом случае должен вводиться соответствующий «</a:t>
            </a:r>
            <a:r>
              <a:rPr lang="ru-RU" sz="7200" b="1" dirty="0" smtClean="0"/>
              <a:t>запас на погрешность</a:t>
            </a:r>
            <a:r>
              <a:rPr lang="ru-RU" sz="7200" dirty="0" smtClean="0"/>
              <a:t>».</a:t>
            </a:r>
          </a:p>
          <a:p>
            <a:pPr marL="0" indent="0" algn="just">
              <a:lnSpc>
                <a:spcPct val="120000"/>
              </a:lnSpc>
              <a:spcBef>
                <a:spcPts val="1200"/>
              </a:spcBef>
              <a:buNone/>
            </a:pPr>
            <a:r>
              <a:rPr lang="ru-RU" sz="6800" b="1" dirty="0"/>
              <a:t>В разделе «Знак утверждения типа»</a:t>
            </a:r>
            <a:r>
              <a:rPr lang="ru-RU" sz="6800" dirty="0"/>
              <a:t> дается указание наносить этот знак только на документацию, при этом в материалах испытаний отсутствие знака непосредственно на СИ не обосновывается. Согласно ст. 12 102-ФЗ «Если особенности конструкции средства измерений не позволяют нанести этот знак непосредственно на средство измерений, он наносится только на сопроводительные документы», то есть в материалах испытаний должно быть обосновано, что имеются такие особенности конструкции. </a:t>
            </a:r>
          </a:p>
          <a:p>
            <a:pPr marL="0" indent="0" algn="just">
              <a:lnSpc>
                <a:spcPct val="120000"/>
              </a:lnSpc>
              <a:spcBef>
                <a:spcPts val="1200"/>
              </a:spcBef>
              <a:buNone/>
            </a:pPr>
            <a:r>
              <a:rPr lang="ru-RU" sz="6800" dirty="0"/>
              <a:t>Аналогичная ситуация со </a:t>
            </a:r>
            <a:r>
              <a:rPr lang="ru-RU" sz="6800" b="1" dirty="0"/>
              <a:t>знаком поверки  </a:t>
            </a:r>
            <a:r>
              <a:rPr lang="ru-RU" sz="6800" dirty="0"/>
              <a:t>- согласно ст. 13 102-ФЗ «Если особенности конструкции или условия эксплуатации средства измерений не позволяют нанести знак поверки непосредственно на средство измерений, он наносится на свидетельство о поверке или в паспорт (формуляр)». Таким образом в материалах испытаний должно быть обосновано, что у СИ есть такие особенности конструкции или условия эксплуатации.</a:t>
            </a:r>
          </a:p>
          <a:p>
            <a:pPr marL="0" indent="0" algn="just">
              <a:buNone/>
            </a:pPr>
            <a:endParaRPr lang="ru-RU" dirty="0"/>
          </a:p>
        </p:txBody>
      </p:sp>
    </p:spTree>
    <p:extLst>
      <p:ext uri="{BB962C8B-B14F-4D97-AF65-F5344CB8AC3E}">
        <p14:creationId xmlns:p14="http://schemas.microsoft.com/office/powerpoint/2010/main" val="2623026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56954"/>
            <a:ext cx="10774680" cy="5902036"/>
          </a:xfrm>
        </p:spPr>
        <p:txBody>
          <a:bodyPr>
            <a:noAutofit/>
          </a:bodyPr>
          <a:lstStyle/>
          <a:p>
            <a:pPr marL="0" indent="0" algn="just">
              <a:lnSpc>
                <a:spcPct val="100000"/>
              </a:lnSpc>
              <a:spcBef>
                <a:spcPts val="1200"/>
              </a:spcBef>
              <a:buNone/>
            </a:pPr>
            <a:r>
              <a:rPr lang="ru-RU" sz="1800" b="1" dirty="0" smtClean="0"/>
              <a:t>Акт испытаний. </a:t>
            </a:r>
            <a:r>
              <a:rPr lang="ru-RU" sz="1800" dirty="0" smtClean="0"/>
              <a:t>Типичным замечание</a:t>
            </a:r>
            <a:r>
              <a:rPr lang="ru-RU" sz="1800" dirty="0"/>
              <a:t>м</a:t>
            </a:r>
            <a:r>
              <a:rPr lang="ru-RU" sz="1800" dirty="0" smtClean="0"/>
              <a:t> к является отсутствие информации о возможности частичной поверки.</a:t>
            </a:r>
          </a:p>
          <a:p>
            <a:pPr marL="0" indent="0" algn="just">
              <a:lnSpc>
                <a:spcPct val="100000"/>
              </a:lnSpc>
              <a:spcBef>
                <a:spcPts val="1200"/>
              </a:spcBef>
              <a:buNone/>
            </a:pPr>
            <a:r>
              <a:rPr lang="ru-RU" sz="1800" dirty="0" smtClean="0"/>
              <a:t>Согласно письму Росстандарта от 19.12.2018 «Акты </a:t>
            </a:r>
            <a:r>
              <a:rPr lang="ru-RU" sz="1800" dirty="0"/>
              <a:t>испытаний в целях утверждения типа СИ, утвержденные с 18 ноября 2018 г., должны содержать сведения о возможности (невозможности) проведения поверки отдельных измерительных каналов и (или) отдельных </a:t>
            </a:r>
            <a:r>
              <a:rPr lang="ru-RU" sz="1800" dirty="0" smtClean="0"/>
              <a:t>автономных </a:t>
            </a:r>
            <a:r>
              <a:rPr lang="ru-RU" sz="1800" dirty="0"/>
              <a:t>блоков из состава средств измерений для меньшего числа измеряемых величин или на меньшем числе поддиапазонов измерений. При наличии возможности указанной поверки соответствующая информация должна быть приведена в документе на методику поверки и отражена в протоколе опробования документа на </a:t>
            </a:r>
            <a:r>
              <a:rPr lang="ru-RU" sz="1800" dirty="0" smtClean="0"/>
              <a:t>поверку». Соответствующие требования есть в приказе 1081.</a:t>
            </a:r>
          </a:p>
          <a:p>
            <a:pPr marL="0" indent="0" algn="just">
              <a:lnSpc>
                <a:spcPct val="100000"/>
              </a:lnSpc>
              <a:spcBef>
                <a:spcPts val="1200"/>
              </a:spcBef>
              <a:buNone/>
            </a:pPr>
            <a:r>
              <a:rPr lang="ru-RU" sz="1800" dirty="0" smtClean="0"/>
              <a:t>В протоколах опробования методики поверки информация о возможности частичной поверки также зачастую не отражается.</a:t>
            </a:r>
          </a:p>
          <a:p>
            <a:pPr marL="0" indent="0" algn="just">
              <a:lnSpc>
                <a:spcPct val="100000"/>
              </a:lnSpc>
              <a:spcBef>
                <a:spcPts val="1200"/>
              </a:spcBef>
              <a:buNone/>
            </a:pPr>
            <a:r>
              <a:rPr lang="ru-RU" sz="1800" dirty="0"/>
              <a:t>Не всегда правильно понимается «</a:t>
            </a:r>
            <a:r>
              <a:rPr lang="ru-RU" sz="1800" b="1" dirty="0"/>
              <a:t>возможность поверки на меньшем числе поддиапазонов измерений</a:t>
            </a:r>
            <a:r>
              <a:rPr lang="ru-RU" sz="1800" dirty="0"/>
              <a:t>». Это положение приказа 1815 ошибочно трактуется как возможность поверки в части диапазона. Поддиапазоны должны быть каким-то образом выделены в описании типа СИ (конструктивно или при нормировании МХ).</a:t>
            </a:r>
          </a:p>
          <a:p>
            <a:pPr marL="0" indent="0" algn="just">
              <a:lnSpc>
                <a:spcPct val="100000"/>
              </a:lnSpc>
              <a:spcBef>
                <a:spcPts val="1200"/>
              </a:spcBef>
              <a:buNone/>
            </a:pPr>
            <a:r>
              <a:rPr lang="ru-RU" sz="1800" dirty="0"/>
              <a:t>Следует также обратить внимание на то, что поверка на меньшем числе поддиапазонов измерений влечет возможность применения СИ только на этих поддиапазонах, что, как правило, неприемлемо для пользователя СИ.</a:t>
            </a:r>
          </a:p>
          <a:p>
            <a:pPr marL="0" indent="0" algn="just">
              <a:lnSpc>
                <a:spcPct val="120000"/>
              </a:lnSpc>
              <a:spcBef>
                <a:spcPts val="0"/>
              </a:spcBef>
              <a:buNone/>
            </a:pPr>
            <a:endParaRPr lang="ru-RU" sz="2000" dirty="0" smtClean="0"/>
          </a:p>
        </p:txBody>
      </p:sp>
    </p:spTree>
    <p:extLst>
      <p:ext uri="{BB962C8B-B14F-4D97-AF65-F5344CB8AC3E}">
        <p14:creationId xmlns:p14="http://schemas.microsoft.com/office/powerpoint/2010/main" val="65428041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779</TotalTime>
  <Words>1736</Words>
  <Application>Microsoft Office PowerPoint</Application>
  <PresentationFormat>Широкоэкранный</PresentationFormat>
  <Paragraphs>92</Paragraphs>
  <Slides>11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11</vt:i4>
      </vt:variant>
    </vt:vector>
  </HeadingPairs>
  <TitlesOfParts>
    <vt:vector size="15" baseType="lpstr">
      <vt:lpstr>Arial</vt:lpstr>
      <vt:lpstr>Calibri</vt:lpstr>
      <vt:lpstr>Calibri Light</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Владимир В. Гринько</dc:creator>
  <cp:lastModifiedBy>Владимир Гринько</cp:lastModifiedBy>
  <cp:revision>80</cp:revision>
  <dcterms:created xsi:type="dcterms:W3CDTF">2019-05-13T13:34:50Z</dcterms:created>
  <dcterms:modified xsi:type="dcterms:W3CDTF">2019-10-21T19:17:34Z</dcterms:modified>
</cp:coreProperties>
</file>